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93" r:id="rId5"/>
    <p:sldId id="258" r:id="rId6"/>
    <p:sldId id="276" r:id="rId7"/>
    <p:sldId id="277" r:id="rId8"/>
    <p:sldId id="278" r:id="rId9"/>
    <p:sldId id="259" r:id="rId10"/>
    <p:sldId id="260" r:id="rId11"/>
    <p:sldId id="263" r:id="rId12"/>
    <p:sldId id="262" r:id="rId13"/>
    <p:sldId id="261" r:id="rId14"/>
    <p:sldId id="267" r:id="rId15"/>
    <p:sldId id="266" r:id="rId16"/>
    <p:sldId id="265" r:id="rId17"/>
    <p:sldId id="270" r:id="rId18"/>
    <p:sldId id="269" r:id="rId19"/>
    <p:sldId id="268" r:id="rId20"/>
    <p:sldId id="264" r:id="rId21"/>
    <p:sldId id="275" r:id="rId22"/>
    <p:sldId id="274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4899"/>
            <a:ext cx="9144000" cy="1509713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15400"/>
            <a:ext cx="9144000" cy="10469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694944"/>
            <a:ext cx="10516800" cy="5524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900"/>
            <a:ext cx="10515600" cy="8191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9413"/>
            <a:ext cx="10515600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Title"/>
          <p:cNvSpPr/>
          <p:nvPr>
            <p:custDataLst>
              <p:tags r:id="rId2"/>
            </p:custDataLst>
          </p:nvPr>
        </p:nvSpPr>
        <p:spPr>
          <a:xfrm>
            <a:off x="2972859" y="2943225"/>
            <a:ext cx="6989233" cy="738188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36000" rIns="36000" bIns="36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kern="0" dirty="0">
              <a:solidFill>
                <a:schemeClr val="accent1"/>
              </a:solidFill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3075" y="2943225"/>
            <a:ext cx="6988800" cy="738000"/>
          </a:xfrm>
        </p:spPr>
        <p:txBody>
          <a:bodyPr anchor="ctr" anchorCtr="0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155491" y="2679701"/>
            <a:ext cx="5764907" cy="956509"/>
          </a:xfrm>
          <a:prstGeom prst="parallelogram">
            <a:avLst>
              <a:gd name="adj" fmla="val 305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numCol="1" rtlCol="0" anchor="ctr">
            <a:prstTxWarp prst="textPlain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781425" y="3689352"/>
            <a:ext cx="8410575" cy="336549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solidFill>
                <a:schemeClr val="accent2">
                  <a:lumMod val="40000"/>
                  <a:lumOff val="60000"/>
                </a:schemeClr>
              </a:solidFill>
              <a:latin typeface="Bell MT" panose="02020503060305020303" pitchFamily="18" charset="0"/>
              <a:ea typeface="幼圆" panose="020105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94342" y="2708729"/>
            <a:ext cx="4694918" cy="887829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743" y="884466"/>
            <a:ext cx="5638795" cy="78105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1079" y="1839684"/>
            <a:ext cx="5640512" cy="436517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1538" y="1839683"/>
            <a:ext cx="3932237" cy="436517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6628" y="365125"/>
            <a:ext cx="1317171" cy="5811838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024257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b="82068"/>
          <a:stretch>
            <a:fillRect/>
          </a:stretch>
        </p:blipFill>
        <p:spPr bwMode="auto">
          <a:xfrm>
            <a:off x="0" y="0"/>
            <a:ext cx="12192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723900"/>
            <a:ext cx="10515600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649413"/>
            <a:ext cx="1051560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67F6-5DE1-4024-B447-9AA0403A6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CEBD-40CA-46E6-818A-6334265155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ebdings" panose="05030102010509060703" pitchFamily="18" charset="2"/>
        <a:buChar char="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16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3.wmf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</a:rPr>
              <a:t>人工智能发展现状及未来方向</a:t>
            </a:r>
            <a:endParaRPr lang="zh-CN" altLang="en-US" smtClean="0">
              <a:latin typeface="+mj-lt"/>
              <a:ea typeface="+mj-ea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 smtClean="0">
                <a:latin typeface="+mn-lt"/>
                <a:ea typeface="+mn-ea"/>
              </a:rPr>
              <a:t>2016-2017</a:t>
            </a:r>
            <a:endParaRPr lang="en-US" altLang="zh-CN" smtClean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1485" y="4674235"/>
            <a:ext cx="65347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原文地址：http://mt.sohu.com/20160713/n459121393.shtml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030" y="-114935"/>
            <a:ext cx="10164445" cy="6911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9915" y="106045"/>
            <a:ext cx="11011535" cy="6515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035"/>
            <a:ext cx="10506710" cy="6724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4690" y="3175"/>
            <a:ext cx="10401935" cy="6761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3815"/>
            <a:ext cx="10514965" cy="6834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970"/>
            <a:ext cx="10992485" cy="6797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-635"/>
            <a:ext cx="10568940" cy="6746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35" y="88900"/>
            <a:ext cx="11998960" cy="6679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85" y="48260"/>
            <a:ext cx="11960860" cy="6578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" y="27940"/>
            <a:ext cx="12051665" cy="66287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</a:rPr>
              <a:t>人工智能概览</a:t>
            </a:r>
            <a:endParaRPr lang="zh-CN" altLang="en-US" smtClean="0">
              <a:latin typeface="+mj-lt"/>
              <a:ea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0000" lnSpcReduction="20000"/>
          </a:bodyPr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>
                <a:latin typeface="+mn-lt"/>
                <a:ea typeface="+mn-ea"/>
              </a:rPr>
              <a:t>人工智能领域的融资总额一直在逐年稳步增长，从2010年时的2亿美元到2013年时的6亿美元，再到2015年时的12亿美元。在2016年的第一季度，人工智能领域已经融到逾4亿美元的资金，这个水平跟2015年同期旗鼓相当，而全年甚至有望更上一层楼。</a:t>
            </a:r>
            <a:endParaRPr lang="zh-CN" altLang="en-US" smtClean="0">
              <a:latin typeface="+mn-lt"/>
              <a:ea typeface="+mn-ea"/>
            </a:endParaRPr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>
                <a:latin typeface="+mn-lt"/>
                <a:ea typeface="+mn-ea"/>
              </a:rPr>
              <a:t>Venture Scanner对横跨63个国家，跨越13个种类，总计910家人工智能公司进行了追踪分析。这些公司其总融资金额达96.8亿美元，每家公司平均融资金额（估值）达1000万美元。</a:t>
            </a:r>
            <a:endParaRPr lang="zh-CN" altLang="en-US" smtClean="0">
              <a:latin typeface="+mn-lt"/>
              <a:ea typeface="+mn-ea"/>
            </a:endParaRPr>
          </a:p>
          <a:p>
            <a:pPr marL="228600" indent="-22860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zh-CN" altLang="en-US" smtClean="0">
                <a:latin typeface="+mn-lt"/>
                <a:ea typeface="+mn-ea"/>
              </a:rPr>
              <a:t>人工智能公司的规模有多小呢？真的很小：人工智能领域有九成公司的员工人数少于50人。不仅如此，更有五成公司的员工在10人以下。</a:t>
            </a:r>
            <a:endParaRPr lang="zh-CN" altLang="en-US" smtClean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6025" y="7620"/>
            <a:ext cx="9309735" cy="6842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12716"/>
          <a:stretch>
            <a:fillRect/>
          </a:stretch>
        </p:blipFill>
        <p:spPr>
          <a:xfrm>
            <a:off x="1899920" y="-23495"/>
            <a:ext cx="8502650" cy="6864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870" y="723900"/>
            <a:ext cx="10742930" cy="6043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人工智能类别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276860" y="1839595"/>
          <a:ext cx="4122420" cy="416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122420" imgH="4160520" progId="Paint.Picture">
                  <p:embed/>
                </p:oleObj>
              </mc:Choice>
              <mc:Fallback>
                <p:oleObj name="" r:id="rId1" imgW="4122420" imgH="41605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76860" y="1839595"/>
                        <a:ext cx="4122420" cy="416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044315" y="1494790"/>
          <a:ext cx="4102735" cy="4072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099560" imgH="4069080" progId="Paint.Picture">
                  <p:embed/>
                </p:oleObj>
              </mc:Choice>
              <mc:Fallback>
                <p:oleObj name="" r:id="rId3" imgW="4099560" imgH="406908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4044315" y="1494790"/>
                        <a:ext cx="4102735" cy="4072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8065770" y="1839595"/>
          <a:ext cx="4064635" cy="378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4061460" imgH="3779520" progId="Paint.Picture">
                  <p:embed/>
                </p:oleObj>
              </mc:Choice>
              <mc:Fallback>
                <p:oleObj name="" r:id="rId5" imgW="4061460" imgH="377952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8065770" y="1839595"/>
                        <a:ext cx="4064635" cy="378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人工智能类别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838200" y="1691005"/>
          <a:ext cx="4069080" cy="380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069080" imgH="3802380" progId="Paint.Picture">
                  <p:embed/>
                </p:oleObj>
              </mc:Choice>
              <mc:Fallback>
                <p:oleObj name="" r:id="rId1" imgW="4069080" imgH="38023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838200" y="1691005"/>
                        <a:ext cx="4069080" cy="380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795520" y="1591310"/>
          <a:ext cx="4049395" cy="367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046220" imgH="3672840" progId="Paint.Picture">
                  <p:embed/>
                </p:oleObj>
              </mc:Choice>
              <mc:Fallback>
                <p:oleObj name="" r:id="rId3" imgW="4046220" imgH="367284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4795520" y="1591310"/>
                        <a:ext cx="4049395" cy="367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545830" y="1811020"/>
          <a:ext cx="3728085" cy="376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000500" imgH="3764280" progId="Paint.Picture">
                  <p:embed/>
                </p:oleObj>
              </mc:Choice>
              <mc:Fallback>
                <p:oleObj name="" r:id="rId5" imgW="4000500" imgH="376428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8545830" y="1811020"/>
                        <a:ext cx="3728085" cy="3766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人工智能类别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28295" y="1522095"/>
          <a:ext cx="4000500" cy="3741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000500" imgH="3741420" progId="Paint.Picture">
                  <p:embed/>
                </p:oleObj>
              </mc:Choice>
              <mc:Fallback>
                <p:oleObj name="" r:id="rId1" imgW="4000500" imgH="37414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28295" y="1522095"/>
                        <a:ext cx="4000500" cy="3741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328795" y="1328420"/>
          <a:ext cx="4003675" cy="393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000500" imgH="3931920" progId="Paint.Picture">
                  <p:embed/>
                </p:oleObj>
              </mc:Choice>
              <mc:Fallback>
                <p:oleObj name="" r:id="rId3" imgW="4000500" imgH="39319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4328795" y="1328420"/>
                        <a:ext cx="4003675" cy="393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332470" y="1691005"/>
          <a:ext cx="3996055" cy="3866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992880" imgH="3863340" progId="Paint.Picture">
                  <p:embed/>
                </p:oleObj>
              </mc:Choice>
              <mc:Fallback>
                <p:oleObj name="" r:id="rId5" imgW="3992880" imgH="386334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8332470" y="1691005"/>
                        <a:ext cx="3996055" cy="3866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人工智能类别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838200" y="1691005"/>
          <a:ext cx="3950970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85260" imgH="4389120" progId="Paint.Picture">
                  <p:embed/>
                </p:oleObj>
              </mc:Choice>
              <mc:Fallback>
                <p:oleObj name="" r:id="rId1" imgW="3985260" imgH="43891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838200" y="1691005"/>
                        <a:ext cx="3950970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23740" y="1392555"/>
          <a:ext cx="3980815" cy="4072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977640" imgH="4069080" progId="Paint.Picture">
                  <p:embed/>
                </p:oleObj>
              </mc:Choice>
              <mc:Fallback>
                <p:oleObj name="" r:id="rId3" imgW="3977640" imgH="406908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4523740" y="1392555"/>
                        <a:ext cx="3980815" cy="4072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504555" y="1793240"/>
          <a:ext cx="4003675" cy="327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000500" imgH="3268980" progId="Paint.Picture">
                  <p:embed/>
                </p:oleObj>
              </mc:Choice>
              <mc:Fallback>
                <p:oleObj name="" r:id="rId5" imgW="4000500" imgH="326898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8504555" y="1793240"/>
                        <a:ext cx="4003675" cy="327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523105" y="5683885"/>
          <a:ext cx="3980815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3970020" imgH="4160520" progId="Paint.Picture">
                  <p:embed/>
                </p:oleObj>
              </mc:Choice>
              <mc:Fallback>
                <p:oleObj name="" r:id="rId7" imgW="3970020" imgH="41605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4523105" y="5683885"/>
                        <a:ext cx="3980815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7460" y="92710"/>
            <a:ext cx="9096375" cy="651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305" y="-1905"/>
            <a:ext cx="10320655" cy="68122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0410104420"/>
  <p:tag name="MH_LIBRARY" val="CONTENTS"/>
  <p:tag name="MH_TYPE" val="TITLE"/>
</p:tagLst>
</file>

<file path=ppt/tags/tag10.xml><?xml version="1.0" encoding="utf-8"?>
<p:tagLst xmlns:p="http://schemas.openxmlformats.org/presentationml/2006/main">
  <p:tag name="KSO_WM_TEMPLATE_CATEGORY" val="custom"/>
  <p:tag name="KSO_WM_TEMPLATE_INDEX" val="160425"/>
</p:tagLst>
</file>

<file path=ppt/tags/tag11.xml><?xml version="1.0" encoding="utf-8"?>
<p:tagLst xmlns:p="http://schemas.openxmlformats.org/presentationml/2006/main">
  <p:tag name="KSO_WM_TEMPLATE_CATEGORY" val="custom"/>
  <p:tag name="KSO_WM_TEMPLATE_INDEX" val="160425"/>
</p:tagLst>
</file>

<file path=ppt/tags/tag12.xml><?xml version="1.0" encoding="utf-8"?>
<p:tagLst xmlns:p="http://schemas.openxmlformats.org/presentationml/2006/main">
  <p:tag name="KSO_WM_TEMPLATE_CATEGORY" val="custom"/>
  <p:tag name="KSO_WM_TEMPLATE_INDEX" val="160425"/>
</p:tagLst>
</file>

<file path=ppt/tags/tag13.xml><?xml version="1.0" encoding="utf-8"?>
<p:tagLst xmlns:p="http://schemas.openxmlformats.org/presentationml/2006/main">
  <p:tag name="KSO_WM_TEMPLATE_CATEGORY" val="custom"/>
  <p:tag name="KSO_WM_TEMPLATE_INDEX" val="160425"/>
</p:tagLst>
</file>

<file path=ppt/tags/tag14.xml><?xml version="1.0" encoding="utf-8"?>
<p:tagLst xmlns:p="http://schemas.openxmlformats.org/presentationml/2006/main">
  <p:tag name="KSO_WM_TEMPLATE_CATEGORY" val="custom"/>
  <p:tag name="KSO_WM_TEMPLATE_INDEX" val="160425"/>
</p:tagLst>
</file>

<file path=ppt/tags/tag15.xml><?xml version="1.0" encoding="utf-8"?>
<p:tagLst xmlns:p="http://schemas.openxmlformats.org/presentationml/2006/main">
  <p:tag name="KSO_WM_TEMPLATE_CATEGORY" val="custom"/>
  <p:tag name="KSO_WM_TEMPLATE_INDEX" val="160425"/>
</p:tagLst>
</file>

<file path=ppt/tags/tag16.xml><?xml version="1.0" encoding="utf-8"?>
<p:tagLst xmlns:p="http://schemas.openxmlformats.org/presentationml/2006/main">
  <p:tag name="KSO_WM_TEMPLATE_CATEGORY" val="custom"/>
  <p:tag name="KSO_WM_TEMPLATE_INDEX" val="160425"/>
</p:tagLst>
</file>

<file path=ppt/tags/tag17.xml><?xml version="1.0" encoding="utf-8"?>
<p:tagLst xmlns:p="http://schemas.openxmlformats.org/presentationml/2006/main">
  <p:tag name="KSO_WM_TEMPLATE_CATEGORY" val="custom"/>
  <p:tag name="KSO_WM_TEMPLATE_INDEX" val="160425"/>
</p:tagLst>
</file>

<file path=ppt/tags/tag18.xml><?xml version="1.0" encoding="utf-8"?>
<p:tagLst xmlns:p="http://schemas.openxmlformats.org/presentationml/2006/main">
  <p:tag name="KSO_WM_TEMPLATE_CATEGORY" val="custom"/>
  <p:tag name="KSO_WM_TEMPLATE_INDEX" val="160425"/>
</p:tagLst>
</file>

<file path=ppt/tags/tag19.xml><?xml version="1.0" encoding="utf-8"?>
<p:tagLst xmlns:p="http://schemas.openxmlformats.org/presentationml/2006/main">
  <p:tag name="KSO_WM_TEMPLATE_CATEGORY" val="custom"/>
  <p:tag name="KSO_WM_TEMPLATE_INDEX" val="160425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25"/>
</p:tagLst>
</file>

<file path=ppt/tags/tag20.xml><?xml version="1.0" encoding="utf-8"?>
<p:tagLst xmlns:p="http://schemas.openxmlformats.org/presentationml/2006/main">
  <p:tag name="KSO_WM_TEMPLATE_CATEGORY" val="custom"/>
  <p:tag name="KSO_WM_TEMPLATE_INDEX" val="160425"/>
</p:tagLst>
</file>

<file path=ppt/tags/tag21.xml><?xml version="1.0" encoding="utf-8"?>
<p:tagLst xmlns:p="http://schemas.openxmlformats.org/presentationml/2006/main">
  <p:tag name="KSO_WM_TEMPLATE_CATEGORY" val="custom"/>
  <p:tag name="KSO_WM_TEMPLATE_INDEX" val="160425"/>
</p:tagLst>
</file>

<file path=ppt/tags/tag22.xml><?xml version="1.0" encoding="utf-8"?>
<p:tagLst xmlns:p="http://schemas.openxmlformats.org/presentationml/2006/main">
  <p:tag name="KSO_WM_TEMPLATE_CATEGORY" val="custom"/>
  <p:tag name="KSO_WM_TEMPLATE_INDEX" val="160425"/>
</p:tagLst>
</file>

<file path=ppt/tags/tag23.xml><?xml version="1.0" encoding="utf-8"?>
<p:tagLst xmlns:p="http://schemas.openxmlformats.org/presentationml/2006/main">
  <p:tag name="KSO_WM_TEMPLATE_CATEGORY" val="custom"/>
  <p:tag name="KSO_WM_TEMPLATE_INDEX" val="160425"/>
</p:tagLst>
</file>

<file path=ppt/tags/tag24.xml><?xml version="1.0" encoding="utf-8"?>
<p:tagLst xmlns:p="http://schemas.openxmlformats.org/presentationml/2006/main">
  <p:tag name="KSO_WM_TEMPLATE_CATEGORY" val="custom"/>
  <p:tag name="KSO_WM_TEMPLATE_INDEX" val="160425"/>
</p:tagLst>
</file>

<file path=ppt/tags/tag25.xml><?xml version="1.0" encoding="utf-8"?>
<p:tagLst xmlns:p="http://schemas.openxmlformats.org/presentationml/2006/main">
  <p:tag name="KSO_WM_TEMPLATE_CATEGORY" val="custom"/>
  <p:tag name="KSO_WM_TEMPLATE_INDEX" val="160425"/>
</p:tagLst>
</file>

<file path=ppt/tags/tag26.xml><?xml version="1.0" encoding="utf-8"?>
<p:tagLst xmlns:p="http://schemas.openxmlformats.org/presentationml/2006/main">
  <p:tag name="KSO_WM_TEMPLATE_CATEGORY" val="custom"/>
  <p:tag name="KSO_WM_TEMPLATE_INDEX" val="160425"/>
</p:tagLst>
</file>

<file path=ppt/tags/tag27.xml><?xml version="1.0" encoding="utf-8"?>
<p:tagLst xmlns:p="http://schemas.openxmlformats.org/presentationml/2006/main">
  <p:tag name="KSO_WM_TEMPLATE_CATEGORY" val="custom"/>
  <p:tag name="KSO_WM_TEMPLATE_INDEX" val="160425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25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b"/>
  <p:tag name="KSO_WM_UNIT_INDEX" val="1"/>
  <p:tag name="KSO_WM_UNIT_ID" val="custom160425_1*b*1"/>
  <p:tag name="KSO_WM_UNIT_CLEAR" val="1"/>
  <p:tag name="KSO_WM_UNIT_LAYERLEVEL" val="1"/>
  <p:tag name="KSO_WM_UNIT_VALUE" val="15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6、20、21、25、28、30"/>
  <p:tag name="KSO_WM_TEMPLATE_CATEGORY" val="custom"/>
  <p:tag name="KSO_WM_TEMPLATE_INDEX" val="160425"/>
  <p:tag name="KSO_WM_TAG_VERSION" val="1.0"/>
  <p:tag name="KSO_WM_SLIDE_ID" val="custom16042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2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f"/>
  <p:tag name="KSO_WM_UNIT_INDEX" val="1"/>
  <p:tag name="KSO_WM_UNIT_ID" val="custom16042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5"/>
  <p:tag name="KSO_WM_UNIT_PRESET_TEXT_LEN" val="232"/>
</p:tagLst>
</file>

<file path=ppt/tags/tag9.xml><?xml version="1.0" encoding="utf-8"?>
<p:tagLst xmlns:p="http://schemas.openxmlformats.org/presentationml/2006/main">
  <p:tag name="KSO_WM_TEMPLATE_CATEGORY" val="custom"/>
  <p:tag name="KSO_WM_TEMPLATE_INDEX" val="160425"/>
  <p:tag name="KSO_WM_TAG_VERSION" val="1.0"/>
  <p:tag name="KSO_WM_SLIDE_ID" val="custom16042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0"/>
  <p:tag name="KSO_WM_SLIDE_SIZE" val="828*356"/>
</p:tagLst>
</file>

<file path=ppt/theme/theme1.xml><?xml version="1.0" encoding="utf-8"?>
<a:theme xmlns:a="http://schemas.openxmlformats.org/drawingml/2006/main" name="1_A000120140530A99PPBG">
  <a:themeElements>
    <a:clrScheme name="yinvnyjtetj">
      <a:dk1>
        <a:srgbClr val="6D6F71"/>
      </a:dk1>
      <a:lt1>
        <a:srgbClr val="FFFFFF"/>
      </a:lt1>
      <a:dk2>
        <a:srgbClr val="6D6F71"/>
      </a:dk2>
      <a:lt2>
        <a:srgbClr val="FFFFFF"/>
      </a:lt2>
      <a:accent1>
        <a:srgbClr val="007FCD"/>
      </a:accent1>
      <a:accent2>
        <a:srgbClr val="628EE3"/>
      </a:accent2>
      <a:accent3>
        <a:srgbClr val="2BC3B5"/>
      </a:accent3>
      <a:accent4>
        <a:srgbClr val="92D050"/>
      </a:accent4>
      <a:accent5>
        <a:srgbClr val="F2B800"/>
      </a:accent5>
      <a:accent6>
        <a:srgbClr val="82C836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WPS 演示</Application>
  <PresentationFormat>宽屏</PresentationFormat>
  <Paragraphs>20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黑体</vt:lpstr>
      <vt:lpstr>Webdings</vt:lpstr>
      <vt:lpstr>幼圆</vt:lpstr>
      <vt:lpstr>Bell MT</vt:lpstr>
      <vt:lpstr>微软雅黑</vt:lpstr>
      <vt:lpstr>Calibri</vt:lpstr>
      <vt:lpstr>1_A000120140530A99PPBG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人工智能发展现状及未来方向</vt:lpstr>
      <vt:lpstr>人工智能概览</vt:lpstr>
      <vt:lpstr>PowerPoint 演示文稿</vt:lpstr>
      <vt:lpstr>人工智能类别</vt:lpstr>
      <vt:lpstr>人工智能类别</vt:lpstr>
      <vt:lpstr>人工智能类别</vt:lpstr>
      <vt:lpstr>人工智能类别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</dc:creator>
  <cp:lastModifiedBy>john</cp:lastModifiedBy>
  <cp:revision>36</cp:revision>
  <dcterms:created xsi:type="dcterms:W3CDTF">2017-04-05T10:24:00Z</dcterms:created>
  <dcterms:modified xsi:type="dcterms:W3CDTF">2017-04-07T12:52:38Z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2052-10.1.0.6120</vt:lpwstr>
  </property>
</Properties>
</file>